
<file path=[Content_Types].xml><?xml version="1.0" encoding="utf-8"?>
<Types xmlns="http://schemas.openxmlformats.org/package/2006/content-types">
  <Default Extension="xml" ContentType="application/xml"/>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8" r:id="rId4"/>
    <p:sldId id="259" r:id="rId5"/>
    <p:sldId id="260" r:id="rId6"/>
    <p:sldId id="261" r:id="rId7"/>
    <p:sldId id="262" r:id="rId8"/>
    <p:sldId id="263" r:id="rId9"/>
    <p:sldId id="265" r:id="rId10"/>
    <p:sldId id="266" r:id="rId11"/>
    <p:sldId id="272" r:id="rId12"/>
    <p:sldId id="267" r:id="rId13"/>
    <p:sldId id="264" r:id="rId14"/>
    <p:sldId id="268" r:id="rId15"/>
    <p:sldId id="269" r:id="rId16"/>
    <p:sldId id="270" r:id="rId17"/>
    <p:sldId id="271" r:id="rId18"/>
    <p:sldId id="273" r:id="rId19"/>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14" autoAdjust="0"/>
    <p:restoredTop sz="94681" autoAdjust="0"/>
  </p:normalViewPr>
  <p:slideViewPr>
    <p:cSldViewPr snapToGrid="0">
      <p:cViewPr varScale="1">
        <p:scale>
          <a:sx n="107" d="100"/>
          <a:sy n="107" d="100"/>
        </p:scale>
        <p:origin x="600" y="176"/>
      </p:cViewPr>
      <p:guideLst/>
    </p:cSldViewPr>
  </p:slideViewPr>
  <p:outlineViewPr>
    <p:cViewPr>
      <p:scale>
        <a:sx n="33" d="100"/>
        <a:sy n="33" d="100"/>
      </p:scale>
      <p:origin x="0" y="-6312"/>
    </p:cViewPr>
  </p:outlineViewPr>
  <p:notesTextViewPr>
    <p:cViewPr>
      <p:scale>
        <a:sx n="1" d="1"/>
        <a:sy n="1" d="1"/>
      </p:scale>
      <p:origin x="0" y="0"/>
    </p:cViewPr>
  </p:notesTextViewPr>
  <p:sorterViewPr>
    <p:cViewPr>
      <p:scale>
        <a:sx n="100" d="100"/>
        <a:sy n="100" d="100"/>
      </p:scale>
      <p:origin x="0" y="-1602"/>
    </p:cViewPr>
  </p:sorterViewPr>
  <p:notesViewPr>
    <p:cSldViewPr snapToGrid="0">
      <p:cViewPr>
        <p:scale>
          <a:sx n="200" d="100"/>
          <a:sy n="200" d="100"/>
        </p:scale>
        <p:origin x="1440" y="144"/>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CD8FAD-7C12-4AC7-BB47-96A543BA4491}" type="datetimeFigureOut">
              <a:rPr lang="de-CH" smtClean="0"/>
              <a:t>08.12.17</a:t>
            </a:fld>
            <a:endParaRPr lang="de-CH"/>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CH"/>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CH"/>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B9904E-6328-455C-8ADC-DFC0E0713AEA}" type="slidenum">
              <a:rPr lang="de-CH" smtClean="0"/>
              <a:t>‹Nr.›</a:t>
            </a:fld>
            <a:endParaRPr lang="de-CH"/>
          </a:p>
        </p:txBody>
      </p:sp>
    </p:spTree>
    <p:extLst>
      <p:ext uri="{BB962C8B-B14F-4D97-AF65-F5344CB8AC3E}">
        <p14:creationId xmlns:p14="http://schemas.microsoft.com/office/powerpoint/2010/main" val="28723484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fld id="{5BB9904E-6328-455C-8ADC-DFC0E0713AEA}" type="slidenum">
              <a:rPr lang="de-CH" smtClean="0"/>
              <a:t>1</a:t>
            </a:fld>
            <a:endParaRPr lang="de-CH"/>
          </a:p>
        </p:txBody>
      </p:sp>
    </p:spTree>
    <p:extLst>
      <p:ext uri="{BB962C8B-B14F-4D97-AF65-F5344CB8AC3E}">
        <p14:creationId xmlns:p14="http://schemas.microsoft.com/office/powerpoint/2010/main" val="6420303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fld id="{5BB9904E-6328-455C-8ADC-DFC0E0713AEA}" type="slidenum">
              <a:rPr lang="de-CH" smtClean="0"/>
              <a:t>10</a:t>
            </a:fld>
            <a:endParaRPr lang="de-CH"/>
          </a:p>
        </p:txBody>
      </p:sp>
    </p:spTree>
    <p:extLst>
      <p:ext uri="{BB962C8B-B14F-4D97-AF65-F5344CB8AC3E}">
        <p14:creationId xmlns:p14="http://schemas.microsoft.com/office/powerpoint/2010/main" val="16281629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228600" indent="-228600">
              <a:buAutoNum type="arabicPeriod"/>
            </a:pPr>
            <a:r>
              <a:rPr lang="de-CH" dirty="0" smtClean="0"/>
              <a:t>Fokus</a:t>
            </a:r>
            <a:r>
              <a:rPr lang="de-CH" baseline="0" dirty="0" smtClean="0"/>
              <a:t> auf Erfinden zu einem Thema statt allgemein Musik erfinden</a:t>
            </a:r>
          </a:p>
          <a:p>
            <a:pPr marL="228600" indent="-228600">
              <a:buAutoNum type="arabicPeriod"/>
            </a:pPr>
            <a:r>
              <a:rPr lang="de-CH" baseline="0" dirty="0" smtClean="0"/>
              <a:t>Musik transformieren: in ein anderes Medium übertragen</a:t>
            </a:r>
          </a:p>
          <a:p>
            <a:pPr marL="228600" indent="-228600">
              <a:buAutoNum type="arabicPeriod"/>
            </a:pPr>
            <a:endParaRPr lang="de-CH" dirty="0"/>
          </a:p>
        </p:txBody>
      </p:sp>
      <p:sp>
        <p:nvSpPr>
          <p:cNvPr id="4" name="Foliennummernplatzhalter 3"/>
          <p:cNvSpPr>
            <a:spLocks noGrp="1"/>
          </p:cNvSpPr>
          <p:nvPr>
            <p:ph type="sldNum" sz="quarter" idx="10"/>
          </p:nvPr>
        </p:nvSpPr>
        <p:spPr/>
        <p:txBody>
          <a:bodyPr/>
          <a:lstStyle/>
          <a:p>
            <a:fld id="{5BB9904E-6328-455C-8ADC-DFC0E0713AEA}" type="slidenum">
              <a:rPr lang="de-CH" smtClean="0"/>
              <a:t>11</a:t>
            </a:fld>
            <a:endParaRPr lang="de-CH"/>
          </a:p>
        </p:txBody>
      </p:sp>
    </p:spTree>
    <p:extLst>
      <p:ext uri="{BB962C8B-B14F-4D97-AF65-F5344CB8AC3E}">
        <p14:creationId xmlns:p14="http://schemas.microsoft.com/office/powerpoint/2010/main" val="37483124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1" dirty="0"/>
              <a:t>Transformation</a:t>
            </a:r>
            <a:r>
              <a:rPr lang="de-DE" dirty="0"/>
              <a:t>: </a:t>
            </a:r>
            <a:endParaRPr lang="de-CH" dirty="0"/>
          </a:p>
          <a:p>
            <a:r>
              <a:rPr lang="de-DE" dirty="0"/>
              <a:t>Sich der Musik nonverbal nähern und dem eigenen Hören auf kreative Weise Ausdruck zu verleihen. Die Transformation kann so als Mittel der Verständigung und Deutung jenseits der Fachsprache gesehen werden. </a:t>
            </a:r>
            <a:endParaRPr lang="de-CH" dirty="0"/>
          </a:p>
          <a:p>
            <a:endParaRPr lang="de-DE" b="1" dirty="0" smtClean="0"/>
          </a:p>
          <a:p>
            <a:r>
              <a:rPr lang="de-DE" b="1" dirty="0" smtClean="0"/>
              <a:t>Musikhören</a:t>
            </a:r>
            <a:r>
              <a:rPr lang="de-DE" dirty="0" smtClean="0"/>
              <a:t> </a:t>
            </a:r>
            <a:r>
              <a:rPr lang="de-DE" dirty="0"/>
              <a:t>an sich wird in der Kreativitätsforschung als aktiver Gestaltungsprozess beschrieben (Stöger 2008). Beim Versuch, die Musik hörend zu verstehen, spielen kreative Prozesse der Wahrnehmung eine Rolle. Wir erinnern uns an früher Gehörtes, suchen nach Vergleichen, Assoziationen und Analogien, nehmen ihre Atmosphäre wahr und lassen uns emotional auf sie ein, versuchen sie zu strukturieren und vieles mehr. </a:t>
            </a:r>
            <a:endParaRPr lang="de-CH" dirty="0"/>
          </a:p>
          <a:p>
            <a:endParaRPr lang="de-CH" dirty="0"/>
          </a:p>
        </p:txBody>
      </p:sp>
      <p:sp>
        <p:nvSpPr>
          <p:cNvPr id="4" name="Foliennummernplatzhalter 3"/>
          <p:cNvSpPr>
            <a:spLocks noGrp="1"/>
          </p:cNvSpPr>
          <p:nvPr>
            <p:ph type="sldNum" sz="quarter" idx="10"/>
          </p:nvPr>
        </p:nvSpPr>
        <p:spPr/>
        <p:txBody>
          <a:bodyPr/>
          <a:lstStyle/>
          <a:p>
            <a:fld id="{5BB9904E-6328-455C-8ADC-DFC0E0713AEA}" type="slidenum">
              <a:rPr lang="de-CH" smtClean="0"/>
              <a:t>12</a:t>
            </a:fld>
            <a:endParaRPr lang="de-CH"/>
          </a:p>
        </p:txBody>
      </p:sp>
    </p:spTree>
    <p:extLst>
      <p:ext uri="{BB962C8B-B14F-4D97-AF65-F5344CB8AC3E}">
        <p14:creationId xmlns:p14="http://schemas.microsoft.com/office/powerpoint/2010/main" val="671111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fld id="{5BB9904E-6328-455C-8ADC-DFC0E0713AEA}" type="slidenum">
              <a:rPr lang="de-CH" smtClean="0"/>
              <a:t>13</a:t>
            </a:fld>
            <a:endParaRPr lang="de-CH"/>
          </a:p>
        </p:txBody>
      </p:sp>
    </p:spTree>
    <p:extLst>
      <p:ext uri="{BB962C8B-B14F-4D97-AF65-F5344CB8AC3E}">
        <p14:creationId xmlns:p14="http://schemas.microsoft.com/office/powerpoint/2010/main" val="20417761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smtClean="0"/>
              <a:t>Entsprechend dem Alter und Können</a:t>
            </a:r>
          </a:p>
          <a:p>
            <a:r>
              <a:rPr lang="de-CH" dirty="0" smtClean="0"/>
              <a:t>Sehr kleinschrittig und sehr kurze Phasen (Zeitdruck wirkt produktiv)</a:t>
            </a:r>
          </a:p>
          <a:p>
            <a:r>
              <a:rPr lang="de-CH" dirty="0" smtClean="0"/>
              <a:t>Sukzessive etwas mehr Spielraum </a:t>
            </a:r>
            <a:endParaRPr lang="de-CH" dirty="0"/>
          </a:p>
        </p:txBody>
      </p:sp>
      <p:sp>
        <p:nvSpPr>
          <p:cNvPr id="4" name="Foliennummernplatzhalter 3"/>
          <p:cNvSpPr>
            <a:spLocks noGrp="1"/>
          </p:cNvSpPr>
          <p:nvPr>
            <p:ph type="sldNum" sz="quarter" idx="10"/>
          </p:nvPr>
        </p:nvSpPr>
        <p:spPr/>
        <p:txBody>
          <a:bodyPr/>
          <a:lstStyle/>
          <a:p>
            <a:fld id="{5BB9904E-6328-455C-8ADC-DFC0E0713AEA}" type="slidenum">
              <a:rPr lang="de-CH" smtClean="0"/>
              <a:t>14</a:t>
            </a:fld>
            <a:endParaRPr lang="de-CH"/>
          </a:p>
        </p:txBody>
      </p:sp>
    </p:spTree>
    <p:extLst>
      <p:ext uri="{BB962C8B-B14F-4D97-AF65-F5344CB8AC3E}">
        <p14:creationId xmlns:p14="http://schemas.microsoft.com/office/powerpoint/2010/main" val="35121694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fld id="{5BB9904E-6328-455C-8ADC-DFC0E0713AEA}" type="slidenum">
              <a:rPr lang="de-CH" smtClean="0"/>
              <a:t>15</a:t>
            </a:fld>
            <a:endParaRPr lang="de-CH"/>
          </a:p>
        </p:txBody>
      </p:sp>
    </p:spTree>
    <p:extLst>
      <p:ext uri="{BB962C8B-B14F-4D97-AF65-F5344CB8AC3E}">
        <p14:creationId xmlns:p14="http://schemas.microsoft.com/office/powerpoint/2010/main" val="9032620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fld id="{5BB9904E-6328-455C-8ADC-DFC0E0713AEA}" type="slidenum">
              <a:rPr lang="de-CH" smtClean="0"/>
              <a:t>16</a:t>
            </a:fld>
            <a:endParaRPr lang="de-CH"/>
          </a:p>
        </p:txBody>
      </p:sp>
    </p:spTree>
    <p:extLst>
      <p:ext uri="{BB962C8B-B14F-4D97-AF65-F5344CB8AC3E}">
        <p14:creationId xmlns:p14="http://schemas.microsoft.com/office/powerpoint/2010/main" val="6386009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5BB9904E-6328-455C-8ADC-DFC0E0713AEA}" type="slidenum">
              <a:rPr lang="de-CH" smtClean="0"/>
              <a:t>17</a:t>
            </a:fld>
            <a:endParaRPr lang="de-CH"/>
          </a:p>
        </p:txBody>
      </p:sp>
    </p:spTree>
    <p:extLst>
      <p:ext uri="{BB962C8B-B14F-4D97-AF65-F5344CB8AC3E}">
        <p14:creationId xmlns:p14="http://schemas.microsoft.com/office/powerpoint/2010/main" val="4035960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fld id="{5BB9904E-6328-455C-8ADC-DFC0E0713AEA}" type="slidenum">
              <a:rPr lang="de-CH" smtClean="0"/>
              <a:t>2</a:t>
            </a:fld>
            <a:endParaRPr lang="de-CH"/>
          </a:p>
        </p:txBody>
      </p:sp>
    </p:spTree>
    <p:extLst>
      <p:ext uri="{BB962C8B-B14F-4D97-AF65-F5344CB8AC3E}">
        <p14:creationId xmlns:p14="http://schemas.microsoft.com/office/powerpoint/2010/main" val="5093099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smtClean="0"/>
              <a:t>Begriff </a:t>
            </a:r>
            <a:r>
              <a:rPr lang="de-CH" dirty="0"/>
              <a:t>der Kreativität mit gewisser Aura verbunden</a:t>
            </a:r>
          </a:p>
          <a:p>
            <a:r>
              <a:rPr lang="de-CH" dirty="0"/>
              <a:t>Im pädagogischen Kontext inflationär verwendet</a:t>
            </a:r>
          </a:p>
          <a:p>
            <a:r>
              <a:rPr lang="de-CH" dirty="0"/>
              <a:t>Gesellschaftlicher Imperativ, jeder Mensch muss kreativ sein! (</a:t>
            </a:r>
            <a:r>
              <a:rPr lang="de-CH" dirty="0" err="1"/>
              <a:t>Reckwitz</a:t>
            </a:r>
            <a:r>
              <a:rPr lang="de-CH" dirty="0"/>
              <a:t>, Stöger</a:t>
            </a:r>
            <a:r>
              <a:rPr lang="de-CH" dirty="0" smtClean="0"/>
              <a:t>)</a:t>
            </a:r>
          </a:p>
          <a:p>
            <a:endParaRPr lang="de-CH" dirty="0"/>
          </a:p>
          <a:p>
            <a:r>
              <a:rPr lang="de-CH" dirty="0"/>
              <a:t>Als Musiklehrer liegt es nahe, sich mit Fragen der Kreativität näher zu befassen, dennoch stellen sich bei genauerer Betrachtung viele Fragen hinsichtlich kreativer Prozesse im Musikunterricht. (vgl. Stöger 2008 </a:t>
            </a:r>
          </a:p>
          <a:p>
            <a:endParaRPr lang="de-CH" dirty="0"/>
          </a:p>
          <a:p>
            <a:endParaRPr lang="de-CH" dirty="0"/>
          </a:p>
        </p:txBody>
      </p:sp>
      <p:sp>
        <p:nvSpPr>
          <p:cNvPr id="4" name="Foliennummernplatzhalter 3"/>
          <p:cNvSpPr>
            <a:spLocks noGrp="1"/>
          </p:cNvSpPr>
          <p:nvPr>
            <p:ph type="sldNum" sz="quarter" idx="10"/>
          </p:nvPr>
        </p:nvSpPr>
        <p:spPr/>
        <p:txBody>
          <a:bodyPr/>
          <a:lstStyle/>
          <a:p>
            <a:fld id="{5BB9904E-6328-455C-8ADC-DFC0E0713AEA}" type="slidenum">
              <a:rPr lang="de-CH" smtClean="0"/>
              <a:t>3</a:t>
            </a:fld>
            <a:endParaRPr lang="de-CH"/>
          </a:p>
        </p:txBody>
      </p:sp>
    </p:spTree>
    <p:extLst>
      <p:ext uri="{BB962C8B-B14F-4D97-AF65-F5344CB8AC3E}">
        <p14:creationId xmlns:p14="http://schemas.microsoft.com/office/powerpoint/2010/main" val="12146696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Unscharfe, saloppe Verwendung des Begriffes Kreativität: </a:t>
            </a:r>
            <a:endParaRPr lang="de-CH" dirty="0"/>
          </a:p>
          <a:p>
            <a:r>
              <a:rPr lang="de-DE" dirty="0" err="1"/>
              <a:t>Grosse</a:t>
            </a:r>
            <a:r>
              <a:rPr lang="de-DE" dirty="0"/>
              <a:t> Spannbreite möglicher Definitionen: </a:t>
            </a:r>
            <a:endParaRPr lang="de-CH" dirty="0"/>
          </a:p>
          <a:p>
            <a:r>
              <a:rPr lang="de-DE" dirty="0"/>
              <a:t>In der Tradition des romantischen Geniekults verwurzelt</a:t>
            </a:r>
            <a:endParaRPr lang="de-CH" dirty="0"/>
          </a:p>
          <a:p>
            <a:r>
              <a:rPr lang="de-DE" dirty="0" err="1"/>
              <a:t>heisst</a:t>
            </a:r>
            <a:r>
              <a:rPr lang="de-DE" dirty="0"/>
              <a:t> es zum einen, Kreativität ist nur auserwählten vorbehalten.</a:t>
            </a:r>
            <a:endParaRPr lang="de-CH" dirty="0"/>
          </a:p>
          <a:p>
            <a:r>
              <a:rPr lang="de-DE" dirty="0"/>
              <a:t> </a:t>
            </a:r>
            <a:endParaRPr lang="de-CH" dirty="0"/>
          </a:p>
          <a:p>
            <a:r>
              <a:rPr lang="de-DE" dirty="0"/>
              <a:t>Auf der anderen Seite wird postuliert, alle könnten und müssten kreativ sein (vgl. </a:t>
            </a:r>
            <a:r>
              <a:rPr lang="de-DE" dirty="0" err="1"/>
              <a:t>Reckwitz</a:t>
            </a:r>
            <a:r>
              <a:rPr lang="de-DE" dirty="0"/>
              <a:t>)</a:t>
            </a:r>
            <a:endParaRPr lang="de-CH" dirty="0"/>
          </a:p>
          <a:p>
            <a:r>
              <a:rPr lang="de-DE" dirty="0"/>
              <a:t> </a:t>
            </a:r>
            <a:endParaRPr lang="de-CH" dirty="0"/>
          </a:p>
          <a:p>
            <a:r>
              <a:rPr lang="de-DE" dirty="0"/>
              <a:t>Musikpädagogische Traditionen kurz </a:t>
            </a:r>
            <a:r>
              <a:rPr lang="de-DE" dirty="0" smtClean="0"/>
              <a:t>skizzieren: </a:t>
            </a:r>
          </a:p>
          <a:p>
            <a:r>
              <a:rPr lang="de-DE" dirty="0" smtClean="0"/>
              <a:t>Romantisches Musikverständnis</a:t>
            </a:r>
          </a:p>
          <a:p>
            <a:r>
              <a:rPr lang="de-DE" dirty="0" smtClean="0"/>
              <a:t>Jugendbewegung/Reformpädagogik</a:t>
            </a:r>
          </a:p>
          <a:p>
            <a:r>
              <a:rPr lang="de-DE" dirty="0" smtClean="0"/>
              <a:t>Kunstwerkorientierung + Adorno</a:t>
            </a:r>
          </a:p>
          <a:p>
            <a:r>
              <a:rPr lang="de-DE" dirty="0" smtClean="0"/>
              <a:t>Rock-Pop in der Schule: </a:t>
            </a:r>
          </a:p>
          <a:p>
            <a:r>
              <a:rPr lang="de-DE" dirty="0" smtClean="0"/>
              <a:t>Reproduzieren stärker im Blick als Gestalten (vgl. eigene Sozialisation und Erfahrung)</a:t>
            </a:r>
            <a:endParaRPr lang="de-CH" dirty="0"/>
          </a:p>
          <a:p>
            <a:r>
              <a:rPr lang="de-DE" dirty="0"/>
              <a:t> </a:t>
            </a:r>
            <a:endParaRPr lang="de-CH" dirty="0"/>
          </a:p>
          <a:p>
            <a:r>
              <a:rPr lang="de-CH" b="1" dirty="0"/>
              <a:t>Definition Kreativität</a:t>
            </a:r>
            <a:endParaRPr lang="de-CH" dirty="0"/>
          </a:p>
          <a:p>
            <a:r>
              <a:rPr lang="de-DE" dirty="0" err="1"/>
              <a:t>Guilford</a:t>
            </a:r>
            <a:r>
              <a:rPr lang="de-DE" dirty="0"/>
              <a:t>, (fünfziger Jahren des 20. Jahrhunderts) Begründer der die Kreativitätsforschung</a:t>
            </a:r>
            <a:r>
              <a:rPr lang="de-CH" dirty="0" smtClean="0">
                <a:effectLst/>
              </a:rPr>
              <a:t> </a:t>
            </a:r>
            <a:endParaRPr lang="de-CH" dirty="0"/>
          </a:p>
        </p:txBody>
      </p:sp>
      <p:sp>
        <p:nvSpPr>
          <p:cNvPr id="4" name="Foliennummernplatzhalter 3"/>
          <p:cNvSpPr>
            <a:spLocks noGrp="1"/>
          </p:cNvSpPr>
          <p:nvPr>
            <p:ph type="sldNum" sz="quarter" idx="10"/>
          </p:nvPr>
        </p:nvSpPr>
        <p:spPr/>
        <p:txBody>
          <a:bodyPr/>
          <a:lstStyle/>
          <a:p>
            <a:fld id="{5BB9904E-6328-455C-8ADC-DFC0E0713AEA}" type="slidenum">
              <a:rPr lang="de-CH" smtClean="0"/>
              <a:t>4</a:t>
            </a:fld>
            <a:endParaRPr lang="de-CH"/>
          </a:p>
        </p:txBody>
      </p:sp>
    </p:spTree>
    <p:extLst>
      <p:ext uri="{BB962C8B-B14F-4D97-AF65-F5344CB8AC3E}">
        <p14:creationId xmlns:p14="http://schemas.microsoft.com/office/powerpoint/2010/main" val="22568540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fld id="{5BB9904E-6328-455C-8ADC-DFC0E0713AEA}" type="slidenum">
              <a:rPr lang="de-CH" smtClean="0"/>
              <a:t>5</a:t>
            </a:fld>
            <a:endParaRPr lang="de-CH"/>
          </a:p>
        </p:txBody>
      </p:sp>
    </p:spTree>
    <p:extLst>
      <p:ext uri="{BB962C8B-B14F-4D97-AF65-F5344CB8AC3E}">
        <p14:creationId xmlns:p14="http://schemas.microsoft.com/office/powerpoint/2010/main" val="31292889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fld id="{5BB9904E-6328-455C-8ADC-DFC0E0713AEA}" type="slidenum">
              <a:rPr lang="de-CH" smtClean="0"/>
              <a:t>6</a:t>
            </a:fld>
            <a:endParaRPr lang="de-CH"/>
          </a:p>
        </p:txBody>
      </p:sp>
    </p:spTree>
    <p:extLst>
      <p:ext uri="{BB962C8B-B14F-4D97-AF65-F5344CB8AC3E}">
        <p14:creationId xmlns:p14="http://schemas.microsoft.com/office/powerpoint/2010/main" val="7718339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smtClean="0"/>
              <a:t>Erproben – Üben – Intendiertes Gestalten (</a:t>
            </a:r>
            <a:r>
              <a:rPr lang="de-CH" dirty="0" err="1" smtClean="0"/>
              <a:t>Swanwick</a:t>
            </a:r>
            <a:r>
              <a:rPr lang="de-CH" dirty="0" smtClean="0"/>
              <a:t> &amp; Tilmann)</a:t>
            </a:r>
            <a:endParaRPr lang="de-CH" dirty="0"/>
          </a:p>
        </p:txBody>
      </p:sp>
      <p:sp>
        <p:nvSpPr>
          <p:cNvPr id="4" name="Foliennummernplatzhalter 3"/>
          <p:cNvSpPr>
            <a:spLocks noGrp="1"/>
          </p:cNvSpPr>
          <p:nvPr>
            <p:ph type="sldNum" sz="quarter" idx="10"/>
          </p:nvPr>
        </p:nvSpPr>
        <p:spPr/>
        <p:txBody>
          <a:bodyPr/>
          <a:lstStyle/>
          <a:p>
            <a:fld id="{5BB9904E-6328-455C-8ADC-DFC0E0713AEA}" type="slidenum">
              <a:rPr lang="de-CH" smtClean="0"/>
              <a:t>7</a:t>
            </a:fld>
            <a:endParaRPr lang="de-CH"/>
          </a:p>
        </p:txBody>
      </p:sp>
    </p:spTree>
    <p:extLst>
      <p:ext uri="{BB962C8B-B14F-4D97-AF65-F5344CB8AC3E}">
        <p14:creationId xmlns:p14="http://schemas.microsoft.com/office/powerpoint/2010/main" val="21920326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fld id="{5BB9904E-6328-455C-8ADC-DFC0E0713AEA}" type="slidenum">
              <a:rPr lang="de-CH" smtClean="0"/>
              <a:t>8</a:t>
            </a:fld>
            <a:endParaRPr lang="de-CH"/>
          </a:p>
        </p:txBody>
      </p:sp>
    </p:spTree>
    <p:extLst>
      <p:ext uri="{BB962C8B-B14F-4D97-AF65-F5344CB8AC3E}">
        <p14:creationId xmlns:p14="http://schemas.microsoft.com/office/powerpoint/2010/main" val="19494516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smtClean="0"/>
              <a:t>Betonung von zwei Aspekten: </a:t>
            </a:r>
          </a:p>
          <a:p>
            <a:pPr marL="228600" indent="-228600">
              <a:buAutoNum type="arabicPeriod"/>
            </a:pPr>
            <a:r>
              <a:rPr lang="de-CH" dirty="0" smtClean="0"/>
              <a:t>Erfahren/Erleben von wesentlichen Aspekten der Musik (im Unterschied zum reinen Wissen)</a:t>
            </a:r>
          </a:p>
          <a:p>
            <a:pPr marL="228600" indent="-228600">
              <a:buAutoNum type="arabicPeriod"/>
            </a:pPr>
            <a:r>
              <a:rPr lang="de-CH" dirty="0" smtClean="0"/>
              <a:t>Dies ist auf jedem Niveau möglich: vgl. Malen: niemand würde einem zweijährigen sagen, dass er keinen Stift in die Hand nehmen dürfe, weil er noch nicht richtig malen könne.</a:t>
            </a:r>
          </a:p>
          <a:p>
            <a:pPr marL="228600" indent="-228600">
              <a:buAutoNum type="arabicPeriod"/>
            </a:pPr>
            <a:r>
              <a:rPr lang="de-CH" dirty="0" smtClean="0"/>
              <a:t>Entwicklung von Selbstausdruck und Kreativität hat einen Eigenwert. Aber: Förderung von musikalischer Kreativität führt nicht zwangsläufig zu mehr Kreativität in anderen Bereichen</a:t>
            </a:r>
            <a:endParaRPr lang="de-CH" dirty="0"/>
          </a:p>
        </p:txBody>
      </p:sp>
      <p:sp>
        <p:nvSpPr>
          <p:cNvPr id="4" name="Foliennummernplatzhalter 3"/>
          <p:cNvSpPr>
            <a:spLocks noGrp="1"/>
          </p:cNvSpPr>
          <p:nvPr>
            <p:ph type="sldNum" sz="quarter" idx="10"/>
          </p:nvPr>
        </p:nvSpPr>
        <p:spPr/>
        <p:txBody>
          <a:bodyPr/>
          <a:lstStyle/>
          <a:p>
            <a:fld id="{5BB9904E-6328-455C-8ADC-DFC0E0713AEA}" type="slidenum">
              <a:rPr lang="de-CH" smtClean="0"/>
              <a:t>9</a:t>
            </a:fld>
            <a:endParaRPr lang="de-CH"/>
          </a:p>
        </p:txBody>
      </p:sp>
    </p:spTree>
    <p:extLst>
      <p:ext uri="{BB962C8B-B14F-4D97-AF65-F5344CB8AC3E}">
        <p14:creationId xmlns:p14="http://schemas.microsoft.com/office/powerpoint/2010/main" val="25323727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CH"/>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CH"/>
          </a:p>
        </p:txBody>
      </p:sp>
      <p:sp>
        <p:nvSpPr>
          <p:cNvPr id="4" name="Datumsplatzhalter 3"/>
          <p:cNvSpPr>
            <a:spLocks noGrp="1"/>
          </p:cNvSpPr>
          <p:nvPr>
            <p:ph type="dt" sz="half" idx="10"/>
          </p:nvPr>
        </p:nvSpPr>
        <p:spPr/>
        <p:txBody>
          <a:bodyPr/>
          <a:lstStyle/>
          <a:p>
            <a:fld id="{681B3039-D70B-4D8B-A1C8-4A83BC06E52E}" type="datetimeFigureOut">
              <a:rPr lang="de-CH" smtClean="0"/>
              <a:t>08.12.17</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9DE746A3-A9DB-42BB-97C4-6811AD6BC14F}" type="slidenum">
              <a:rPr lang="de-CH" smtClean="0"/>
              <a:t>‹Nr.›</a:t>
            </a:fld>
            <a:endParaRPr lang="de-CH"/>
          </a:p>
        </p:txBody>
      </p:sp>
    </p:spTree>
    <p:extLst>
      <p:ext uri="{BB962C8B-B14F-4D97-AF65-F5344CB8AC3E}">
        <p14:creationId xmlns:p14="http://schemas.microsoft.com/office/powerpoint/2010/main" val="4011398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681B3039-D70B-4D8B-A1C8-4A83BC06E52E}" type="datetimeFigureOut">
              <a:rPr lang="de-CH" smtClean="0"/>
              <a:t>08.12.17</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9DE746A3-A9DB-42BB-97C4-6811AD6BC14F}" type="slidenum">
              <a:rPr lang="de-CH" smtClean="0"/>
              <a:t>‹Nr.›</a:t>
            </a:fld>
            <a:endParaRPr lang="de-CH"/>
          </a:p>
        </p:txBody>
      </p:sp>
    </p:spTree>
    <p:extLst>
      <p:ext uri="{BB962C8B-B14F-4D97-AF65-F5344CB8AC3E}">
        <p14:creationId xmlns:p14="http://schemas.microsoft.com/office/powerpoint/2010/main" val="3342574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681B3039-D70B-4D8B-A1C8-4A83BC06E52E}" type="datetimeFigureOut">
              <a:rPr lang="de-CH" smtClean="0"/>
              <a:t>08.12.17</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9DE746A3-A9DB-42BB-97C4-6811AD6BC14F}" type="slidenum">
              <a:rPr lang="de-CH" smtClean="0"/>
              <a:t>‹Nr.›</a:t>
            </a:fld>
            <a:endParaRPr lang="de-CH"/>
          </a:p>
        </p:txBody>
      </p:sp>
    </p:spTree>
    <p:extLst>
      <p:ext uri="{BB962C8B-B14F-4D97-AF65-F5344CB8AC3E}">
        <p14:creationId xmlns:p14="http://schemas.microsoft.com/office/powerpoint/2010/main" val="3432428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681B3039-D70B-4D8B-A1C8-4A83BC06E52E}" type="datetimeFigureOut">
              <a:rPr lang="de-CH" smtClean="0"/>
              <a:t>08.12.17</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9DE746A3-A9DB-42BB-97C4-6811AD6BC14F}" type="slidenum">
              <a:rPr lang="de-CH" smtClean="0"/>
              <a:t>‹Nr.›</a:t>
            </a:fld>
            <a:endParaRPr lang="de-CH"/>
          </a:p>
        </p:txBody>
      </p:sp>
    </p:spTree>
    <p:extLst>
      <p:ext uri="{BB962C8B-B14F-4D97-AF65-F5344CB8AC3E}">
        <p14:creationId xmlns:p14="http://schemas.microsoft.com/office/powerpoint/2010/main" val="923823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CH"/>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681B3039-D70B-4D8B-A1C8-4A83BC06E52E}" type="datetimeFigureOut">
              <a:rPr lang="de-CH" smtClean="0"/>
              <a:t>08.12.17</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9DE746A3-A9DB-42BB-97C4-6811AD6BC14F}" type="slidenum">
              <a:rPr lang="de-CH" smtClean="0"/>
              <a:t>‹Nr.›</a:t>
            </a:fld>
            <a:endParaRPr lang="de-CH"/>
          </a:p>
        </p:txBody>
      </p:sp>
    </p:spTree>
    <p:extLst>
      <p:ext uri="{BB962C8B-B14F-4D97-AF65-F5344CB8AC3E}">
        <p14:creationId xmlns:p14="http://schemas.microsoft.com/office/powerpoint/2010/main" val="616743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p>
            <a:fld id="{681B3039-D70B-4D8B-A1C8-4A83BC06E52E}" type="datetimeFigureOut">
              <a:rPr lang="de-CH" smtClean="0"/>
              <a:t>08.12.17</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9DE746A3-A9DB-42BB-97C4-6811AD6BC14F}" type="slidenum">
              <a:rPr lang="de-CH" smtClean="0"/>
              <a:t>‹Nr.›</a:t>
            </a:fld>
            <a:endParaRPr lang="de-CH"/>
          </a:p>
        </p:txBody>
      </p:sp>
    </p:spTree>
    <p:extLst>
      <p:ext uri="{BB962C8B-B14F-4D97-AF65-F5344CB8AC3E}">
        <p14:creationId xmlns:p14="http://schemas.microsoft.com/office/powerpoint/2010/main" val="1949676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CH"/>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p>
            <a:fld id="{681B3039-D70B-4D8B-A1C8-4A83BC06E52E}" type="datetimeFigureOut">
              <a:rPr lang="de-CH" smtClean="0"/>
              <a:t>08.12.17</a:t>
            </a:fld>
            <a:endParaRPr lang="de-CH"/>
          </a:p>
        </p:txBody>
      </p:sp>
      <p:sp>
        <p:nvSpPr>
          <p:cNvPr id="8" name="Fußzeilenplatzhalter 7"/>
          <p:cNvSpPr>
            <a:spLocks noGrp="1"/>
          </p:cNvSpPr>
          <p:nvPr>
            <p:ph type="ftr" sz="quarter" idx="11"/>
          </p:nvPr>
        </p:nvSpPr>
        <p:spPr/>
        <p:txBody>
          <a:bodyPr/>
          <a:lstStyle/>
          <a:p>
            <a:endParaRPr lang="de-CH"/>
          </a:p>
        </p:txBody>
      </p:sp>
      <p:sp>
        <p:nvSpPr>
          <p:cNvPr id="9" name="Foliennummernplatzhalter 8"/>
          <p:cNvSpPr>
            <a:spLocks noGrp="1"/>
          </p:cNvSpPr>
          <p:nvPr>
            <p:ph type="sldNum" sz="quarter" idx="12"/>
          </p:nvPr>
        </p:nvSpPr>
        <p:spPr/>
        <p:txBody>
          <a:bodyPr/>
          <a:lstStyle/>
          <a:p>
            <a:fld id="{9DE746A3-A9DB-42BB-97C4-6811AD6BC14F}" type="slidenum">
              <a:rPr lang="de-CH" smtClean="0"/>
              <a:t>‹Nr.›</a:t>
            </a:fld>
            <a:endParaRPr lang="de-CH"/>
          </a:p>
        </p:txBody>
      </p:sp>
    </p:spTree>
    <p:extLst>
      <p:ext uri="{BB962C8B-B14F-4D97-AF65-F5344CB8AC3E}">
        <p14:creationId xmlns:p14="http://schemas.microsoft.com/office/powerpoint/2010/main" val="4123769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p>
            <a:fld id="{681B3039-D70B-4D8B-A1C8-4A83BC06E52E}" type="datetimeFigureOut">
              <a:rPr lang="de-CH" smtClean="0"/>
              <a:t>08.12.17</a:t>
            </a:fld>
            <a:endParaRPr lang="de-CH"/>
          </a:p>
        </p:txBody>
      </p:sp>
      <p:sp>
        <p:nvSpPr>
          <p:cNvPr id="4" name="Fußzeilenplatzhalter 3"/>
          <p:cNvSpPr>
            <a:spLocks noGrp="1"/>
          </p:cNvSpPr>
          <p:nvPr>
            <p:ph type="ftr" sz="quarter" idx="11"/>
          </p:nvPr>
        </p:nvSpPr>
        <p:spPr/>
        <p:txBody>
          <a:bodyPr/>
          <a:lstStyle/>
          <a:p>
            <a:endParaRPr lang="de-CH"/>
          </a:p>
        </p:txBody>
      </p:sp>
      <p:sp>
        <p:nvSpPr>
          <p:cNvPr id="5" name="Foliennummernplatzhalter 4"/>
          <p:cNvSpPr>
            <a:spLocks noGrp="1"/>
          </p:cNvSpPr>
          <p:nvPr>
            <p:ph type="sldNum" sz="quarter" idx="12"/>
          </p:nvPr>
        </p:nvSpPr>
        <p:spPr/>
        <p:txBody>
          <a:bodyPr/>
          <a:lstStyle/>
          <a:p>
            <a:fld id="{9DE746A3-A9DB-42BB-97C4-6811AD6BC14F}" type="slidenum">
              <a:rPr lang="de-CH" smtClean="0"/>
              <a:t>‹Nr.›</a:t>
            </a:fld>
            <a:endParaRPr lang="de-CH"/>
          </a:p>
        </p:txBody>
      </p:sp>
    </p:spTree>
    <p:extLst>
      <p:ext uri="{BB962C8B-B14F-4D97-AF65-F5344CB8AC3E}">
        <p14:creationId xmlns:p14="http://schemas.microsoft.com/office/powerpoint/2010/main" val="3799132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681B3039-D70B-4D8B-A1C8-4A83BC06E52E}" type="datetimeFigureOut">
              <a:rPr lang="de-CH" smtClean="0"/>
              <a:t>08.12.17</a:t>
            </a:fld>
            <a:endParaRPr lang="de-CH"/>
          </a:p>
        </p:txBody>
      </p:sp>
      <p:sp>
        <p:nvSpPr>
          <p:cNvPr id="3" name="Fußzeilenplatzhalter 2"/>
          <p:cNvSpPr>
            <a:spLocks noGrp="1"/>
          </p:cNvSpPr>
          <p:nvPr>
            <p:ph type="ftr" sz="quarter" idx="11"/>
          </p:nvPr>
        </p:nvSpPr>
        <p:spPr/>
        <p:txBody>
          <a:bodyPr/>
          <a:lstStyle/>
          <a:p>
            <a:endParaRPr lang="de-CH"/>
          </a:p>
        </p:txBody>
      </p:sp>
      <p:sp>
        <p:nvSpPr>
          <p:cNvPr id="4" name="Foliennummernplatzhalter 3"/>
          <p:cNvSpPr>
            <a:spLocks noGrp="1"/>
          </p:cNvSpPr>
          <p:nvPr>
            <p:ph type="sldNum" sz="quarter" idx="12"/>
          </p:nvPr>
        </p:nvSpPr>
        <p:spPr/>
        <p:txBody>
          <a:bodyPr/>
          <a:lstStyle/>
          <a:p>
            <a:fld id="{9DE746A3-A9DB-42BB-97C4-6811AD6BC14F}" type="slidenum">
              <a:rPr lang="de-CH" smtClean="0"/>
              <a:t>‹Nr.›</a:t>
            </a:fld>
            <a:endParaRPr lang="de-CH"/>
          </a:p>
        </p:txBody>
      </p:sp>
    </p:spTree>
    <p:extLst>
      <p:ext uri="{BB962C8B-B14F-4D97-AF65-F5344CB8AC3E}">
        <p14:creationId xmlns:p14="http://schemas.microsoft.com/office/powerpoint/2010/main" val="1313805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CH"/>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681B3039-D70B-4D8B-A1C8-4A83BC06E52E}" type="datetimeFigureOut">
              <a:rPr lang="de-CH" smtClean="0"/>
              <a:t>08.12.17</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9DE746A3-A9DB-42BB-97C4-6811AD6BC14F}" type="slidenum">
              <a:rPr lang="de-CH" smtClean="0"/>
              <a:t>‹Nr.›</a:t>
            </a:fld>
            <a:endParaRPr lang="de-CH"/>
          </a:p>
        </p:txBody>
      </p:sp>
    </p:spTree>
    <p:extLst>
      <p:ext uri="{BB962C8B-B14F-4D97-AF65-F5344CB8AC3E}">
        <p14:creationId xmlns:p14="http://schemas.microsoft.com/office/powerpoint/2010/main" val="542472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CH"/>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681B3039-D70B-4D8B-A1C8-4A83BC06E52E}" type="datetimeFigureOut">
              <a:rPr lang="de-CH" smtClean="0"/>
              <a:t>08.12.17</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9DE746A3-A9DB-42BB-97C4-6811AD6BC14F}" type="slidenum">
              <a:rPr lang="de-CH" smtClean="0"/>
              <a:t>‹Nr.›</a:t>
            </a:fld>
            <a:endParaRPr lang="de-CH"/>
          </a:p>
        </p:txBody>
      </p:sp>
    </p:spTree>
    <p:extLst>
      <p:ext uri="{BB962C8B-B14F-4D97-AF65-F5344CB8AC3E}">
        <p14:creationId xmlns:p14="http://schemas.microsoft.com/office/powerpoint/2010/main" val="9768072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CH"/>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1B3039-D70B-4D8B-A1C8-4A83BC06E52E}" type="datetimeFigureOut">
              <a:rPr lang="de-CH" smtClean="0"/>
              <a:t>08.12.17</a:t>
            </a:fld>
            <a:endParaRPr lang="de-CH"/>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E746A3-A9DB-42BB-97C4-6811AD6BC14F}" type="slidenum">
              <a:rPr lang="de-CH" smtClean="0"/>
              <a:t>‹Nr.›</a:t>
            </a:fld>
            <a:endParaRPr lang="de-CH"/>
          </a:p>
        </p:txBody>
      </p:sp>
    </p:spTree>
    <p:extLst>
      <p:ext uri="{BB962C8B-B14F-4D97-AF65-F5344CB8AC3E}">
        <p14:creationId xmlns:p14="http://schemas.microsoft.com/office/powerpoint/2010/main" val="31834293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de-CH" dirty="0" smtClean="0"/>
              <a:t>Workshop 2 Gestaltungsprozesse </a:t>
            </a:r>
            <a:br>
              <a:rPr lang="de-CH" dirty="0" smtClean="0"/>
            </a:br>
            <a:endParaRPr lang="de-CH" dirty="0"/>
          </a:p>
        </p:txBody>
      </p:sp>
      <p:sp>
        <p:nvSpPr>
          <p:cNvPr id="3" name="Untertitel 2"/>
          <p:cNvSpPr>
            <a:spLocks noGrp="1"/>
          </p:cNvSpPr>
          <p:nvPr>
            <p:ph type="subTitle" idx="1"/>
          </p:nvPr>
        </p:nvSpPr>
        <p:spPr/>
        <p:txBody>
          <a:bodyPr/>
          <a:lstStyle/>
          <a:p>
            <a:r>
              <a:rPr lang="de-CH" dirty="0"/>
              <a:t>Kreativität im Musikunterricht</a:t>
            </a:r>
          </a:p>
        </p:txBody>
      </p:sp>
    </p:spTree>
    <p:extLst>
      <p:ext uri="{BB962C8B-B14F-4D97-AF65-F5344CB8AC3E}">
        <p14:creationId xmlns:p14="http://schemas.microsoft.com/office/powerpoint/2010/main" val="17334776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Stellenwert von Kreativität im LP21</a:t>
            </a:r>
            <a:endParaRPr lang="de-CH" dirty="0"/>
          </a:p>
        </p:txBody>
      </p:sp>
      <p:pic>
        <p:nvPicPr>
          <p:cNvPr id="4" name="Inhaltsplatzhalt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38200" y="1690688"/>
            <a:ext cx="10515600" cy="4976330"/>
          </a:xfrm>
        </p:spPr>
      </p:pic>
    </p:spTree>
    <p:extLst>
      <p:ext uri="{BB962C8B-B14F-4D97-AF65-F5344CB8AC3E}">
        <p14:creationId xmlns:p14="http://schemas.microsoft.com/office/powerpoint/2010/main" val="34969646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 Bereiche musikalischer Kreativität nach LP21</a:t>
            </a:r>
            <a:endParaRPr lang="de-CH" dirty="0"/>
          </a:p>
        </p:txBody>
      </p:sp>
      <p:sp>
        <p:nvSpPr>
          <p:cNvPr id="3" name="Inhaltsplatzhalter 2"/>
          <p:cNvSpPr>
            <a:spLocks noGrp="1"/>
          </p:cNvSpPr>
          <p:nvPr>
            <p:ph idx="1"/>
          </p:nvPr>
        </p:nvSpPr>
        <p:spPr/>
        <p:txBody>
          <a:bodyPr/>
          <a:lstStyle/>
          <a:p>
            <a:pPr marL="514350" indent="-514350">
              <a:buFont typeface="+mj-lt"/>
              <a:buAutoNum type="arabicPeriod"/>
            </a:pPr>
            <a:r>
              <a:rPr lang="de-CH" dirty="0" smtClean="0"/>
              <a:t>Die Schülerinnen und Schüler können Themen und Eindrücke aus ihrer Lebenswelt alleine und in Gruppen zu einer eigenen Musik formen und darstellen. </a:t>
            </a:r>
          </a:p>
          <a:p>
            <a:pPr marL="514350" indent="-514350">
              <a:buFont typeface="+mj-lt"/>
              <a:buAutoNum type="arabicPeriod"/>
            </a:pPr>
            <a:r>
              <a:rPr lang="de-CH" dirty="0" smtClean="0"/>
              <a:t>Die Schülerinnen und Schüler können zu bestehender </a:t>
            </a:r>
            <a:r>
              <a:rPr lang="de-CH" dirty="0"/>
              <a:t>M</a:t>
            </a:r>
            <a:r>
              <a:rPr lang="de-CH" dirty="0" smtClean="0"/>
              <a:t>usik unterschiedliche Darstellungsformen entwickeln.</a:t>
            </a:r>
          </a:p>
          <a:p>
            <a:pPr marL="514350" indent="-514350">
              <a:buFont typeface="+mj-lt"/>
              <a:buAutoNum type="arabicPeriod"/>
            </a:pPr>
            <a:r>
              <a:rPr lang="de-CH" dirty="0" smtClean="0"/>
              <a:t>Musikalische Auftrittskompetenz: Die Schülerinnen und Schüler können ihre musikalischen Fähigkeiten präsentieren.</a:t>
            </a:r>
            <a:endParaRPr lang="de-CH" dirty="0"/>
          </a:p>
        </p:txBody>
      </p:sp>
    </p:spTree>
    <p:extLst>
      <p:ext uri="{BB962C8B-B14F-4D97-AF65-F5344CB8AC3E}">
        <p14:creationId xmlns:p14="http://schemas.microsoft.com/office/powerpoint/2010/main" val="6523410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Kreative Prozesse im Musikunterricht</a:t>
            </a:r>
            <a:endParaRPr lang="de-CH" dirty="0"/>
          </a:p>
        </p:txBody>
      </p:sp>
      <p:sp>
        <p:nvSpPr>
          <p:cNvPr id="3" name="Inhaltsplatzhalter 2"/>
          <p:cNvSpPr>
            <a:spLocks noGrp="1"/>
          </p:cNvSpPr>
          <p:nvPr>
            <p:ph idx="1"/>
          </p:nvPr>
        </p:nvSpPr>
        <p:spPr/>
        <p:txBody>
          <a:bodyPr/>
          <a:lstStyle/>
          <a:p>
            <a:r>
              <a:rPr lang="de-CH" dirty="0" smtClean="0"/>
              <a:t>Musik erfinden (komponieren, improvisieren, arrangieren)</a:t>
            </a:r>
          </a:p>
          <a:p>
            <a:r>
              <a:rPr lang="de-CH" dirty="0" smtClean="0"/>
              <a:t>Musik transformieren (von einem Medium in ein anderes, z.B. Bewegen/Malen/Schreiben zur Musik)</a:t>
            </a:r>
          </a:p>
          <a:p>
            <a:r>
              <a:rPr lang="de-CH" dirty="0" smtClean="0"/>
              <a:t>Musik hören (kreative Prozesse der Wahrnehmung)</a:t>
            </a:r>
          </a:p>
          <a:p>
            <a:endParaRPr lang="de-CH" dirty="0" smtClean="0"/>
          </a:p>
          <a:p>
            <a:pPr marL="457200" lvl="1" indent="0">
              <a:buNone/>
            </a:pPr>
            <a:endParaRPr lang="de-CH" dirty="0"/>
          </a:p>
        </p:txBody>
      </p:sp>
    </p:spTree>
    <p:extLst>
      <p:ext uri="{BB962C8B-B14F-4D97-AF65-F5344CB8AC3E}">
        <p14:creationId xmlns:p14="http://schemas.microsoft.com/office/powerpoint/2010/main" val="31075118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Gestaltungsprozesse initiieren und begleiten</a:t>
            </a:r>
            <a:endParaRPr lang="de-CH" dirty="0"/>
          </a:p>
        </p:txBody>
      </p:sp>
      <p:sp>
        <p:nvSpPr>
          <p:cNvPr id="3" name="Inhaltsplatzhalter 2"/>
          <p:cNvSpPr>
            <a:spLocks noGrp="1"/>
          </p:cNvSpPr>
          <p:nvPr>
            <p:ph idx="1"/>
          </p:nvPr>
        </p:nvSpPr>
        <p:spPr/>
        <p:txBody>
          <a:bodyPr/>
          <a:lstStyle/>
          <a:p>
            <a:r>
              <a:rPr lang="de-CH" dirty="0" smtClean="0"/>
              <a:t>«Handeln, Wissen, Können: Musikalisches Lernen geschieht über den Weg des Handelns zur Aneignung des Wissens und somit zum Begreifen von Musik.» </a:t>
            </a:r>
          </a:p>
          <a:p>
            <a:r>
              <a:rPr lang="de-CH" dirty="0" smtClean="0"/>
              <a:t>«Die musikalische Wahrnehmung steht am Anfang jedes musikalischen Tuns und gestalterischen Prozesses.» </a:t>
            </a:r>
          </a:p>
          <a:p>
            <a:r>
              <a:rPr lang="de-CH" dirty="0" smtClean="0"/>
              <a:t>«Die Schulung und Entwicklung des bewussten, aktiven Hörens ist Ausgangspunkt für jedes musikalisches Tun.»</a:t>
            </a:r>
            <a:endParaRPr lang="de-CH" dirty="0"/>
          </a:p>
          <a:p>
            <a:pPr marL="457200" lvl="1" indent="0">
              <a:buNone/>
            </a:pPr>
            <a:r>
              <a:rPr lang="de-CH" dirty="0" smtClean="0"/>
              <a:t>(LP21, didaktische Grundsätze)</a:t>
            </a:r>
            <a:endParaRPr lang="de-CH" dirty="0"/>
          </a:p>
        </p:txBody>
      </p:sp>
    </p:spTree>
    <p:extLst>
      <p:ext uri="{BB962C8B-B14F-4D97-AF65-F5344CB8AC3E}">
        <p14:creationId xmlns:p14="http://schemas.microsoft.com/office/powerpoint/2010/main" val="21381829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Bedeutung der Aufgabenstellung</a:t>
            </a:r>
            <a:endParaRPr lang="de-CH" dirty="0"/>
          </a:p>
        </p:txBody>
      </p:sp>
      <p:sp>
        <p:nvSpPr>
          <p:cNvPr id="3" name="Inhaltsplatzhalter 2"/>
          <p:cNvSpPr>
            <a:spLocks noGrp="1"/>
          </p:cNvSpPr>
          <p:nvPr>
            <p:ph idx="1"/>
          </p:nvPr>
        </p:nvSpPr>
        <p:spPr/>
        <p:txBody>
          <a:bodyPr/>
          <a:lstStyle/>
          <a:p>
            <a:r>
              <a:rPr lang="de-CH" dirty="0" smtClean="0"/>
              <a:t>mittleres </a:t>
            </a:r>
            <a:r>
              <a:rPr lang="de-CH" dirty="0"/>
              <a:t>Maß an Vorgabe und </a:t>
            </a:r>
            <a:r>
              <a:rPr lang="de-CH" dirty="0" smtClean="0"/>
              <a:t>Offenheit</a:t>
            </a:r>
          </a:p>
          <a:p>
            <a:r>
              <a:rPr lang="de-CH" dirty="0" smtClean="0"/>
              <a:t>Ausgangspunkt klar </a:t>
            </a:r>
            <a:r>
              <a:rPr lang="de-CH" dirty="0"/>
              <a:t>und </a:t>
            </a:r>
            <a:r>
              <a:rPr lang="de-CH" dirty="0" smtClean="0"/>
              <a:t>einfach, eröffnet Spielraum</a:t>
            </a:r>
          </a:p>
          <a:p>
            <a:r>
              <a:rPr lang="de-CH" dirty="0" smtClean="0"/>
              <a:t>Stellt Gewohntes </a:t>
            </a:r>
            <a:r>
              <a:rPr lang="de-CH" dirty="0"/>
              <a:t>auf interessante Weise in </a:t>
            </a:r>
            <a:r>
              <a:rPr lang="de-CH" dirty="0" smtClean="0"/>
              <a:t>Frage</a:t>
            </a:r>
          </a:p>
          <a:p>
            <a:r>
              <a:rPr lang="de-CH" dirty="0" smtClean="0"/>
              <a:t>Regt einen </a:t>
            </a:r>
            <a:r>
              <a:rPr lang="de-CH" dirty="0"/>
              <a:t>ästhetischen Problemlösungsprozess </a:t>
            </a:r>
            <a:r>
              <a:rPr lang="de-CH" dirty="0" smtClean="0"/>
              <a:t>an </a:t>
            </a:r>
            <a:endParaRPr lang="de-CH" dirty="0"/>
          </a:p>
          <a:p>
            <a:r>
              <a:rPr lang="de-CH" dirty="0" smtClean="0"/>
              <a:t>Stellt gegebenenfalls bereits </a:t>
            </a:r>
            <a:r>
              <a:rPr lang="de-CH" dirty="0"/>
              <a:t>eine interdisziplinäre Komponente wie etwa ein Bild und ein Tonmaterial zur Bearbeitung </a:t>
            </a:r>
            <a:r>
              <a:rPr lang="de-CH" dirty="0" smtClean="0"/>
              <a:t>bereit. </a:t>
            </a:r>
            <a:r>
              <a:rPr lang="de-CH" dirty="0"/>
              <a:t>(vgl. Stöger 2008:11)</a:t>
            </a:r>
          </a:p>
        </p:txBody>
      </p:sp>
    </p:spTree>
    <p:extLst>
      <p:ext uri="{BB962C8B-B14F-4D97-AF65-F5344CB8AC3E}">
        <p14:creationId xmlns:p14="http://schemas.microsoft.com/office/powerpoint/2010/main" val="21261045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Flow</a:t>
            </a:r>
            <a:endParaRPr lang="de-CH" dirty="0"/>
          </a:p>
        </p:txBody>
      </p:sp>
      <p:sp>
        <p:nvSpPr>
          <p:cNvPr id="3" name="Inhaltsplatzhalter 2"/>
          <p:cNvSpPr>
            <a:spLocks noGrp="1"/>
          </p:cNvSpPr>
          <p:nvPr>
            <p:ph idx="1"/>
          </p:nvPr>
        </p:nvSpPr>
        <p:spPr/>
        <p:txBody>
          <a:bodyPr>
            <a:normAutofit/>
          </a:bodyPr>
          <a:lstStyle/>
          <a:p>
            <a:r>
              <a:rPr lang="de-CH" dirty="0" smtClean="0"/>
              <a:t>«Flow-Erfahrungen </a:t>
            </a:r>
            <a:r>
              <a:rPr lang="de-CH" dirty="0"/>
              <a:t>sind oft Momente von hoher Kreativität und grossem Wachstum.» (</a:t>
            </a:r>
            <a:r>
              <a:rPr lang="de-CH" dirty="0" err="1"/>
              <a:t>Evelein</a:t>
            </a:r>
            <a:r>
              <a:rPr lang="de-CH" dirty="0"/>
              <a:t> 2010:8) </a:t>
            </a:r>
            <a:endParaRPr lang="de-CH" dirty="0" smtClean="0"/>
          </a:p>
          <a:p>
            <a:r>
              <a:rPr lang="de-CH" dirty="0" smtClean="0"/>
              <a:t>Voraussetzung für Flow: richtiges Verhältnis von Vorgaben und Freiraum</a:t>
            </a:r>
            <a:endParaRPr lang="de-CH" dirty="0"/>
          </a:p>
          <a:p>
            <a:r>
              <a:rPr lang="de-CH" dirty="0" smtClean="0"/>
              <a:t>menschlichen </a:t>
            </a:r>
            <a:r>
              <a:rPr lang="de-CH" dirty="0"/>
              <a:t>Bedürfnis nach Autonomie und </a:t>
            </a:r>
            <a:r>
              <a:rPr lang="de-CH" dirty="0" smtClean="0"/>
              <a:t>Selbstbestimmung, Kompetenz und sozialer Eingebundenheit. (</a:t>
            </a:r>
            <a:r>
              <a:rPr lang="de-CH" dirty="0"/>
              <a:t>vgl. </a:t>
            </a:r>
            <a:r>
              <a:rPr lang="de-CH" dirty="0" err="1"/>
              <a:t>Deci</a:t>
            </a:r>
            <a:r>
              <a:rPr lang="de-CH" dirty="0"/>
              <a:t>/Ryan 1993, </a:t>
            </a:r>
            <a:r>
              <a:rPr lang="de-CH" dirty="0" err="1"/>
              <a:t>Evelein</a:t>
            </a:r>
            <a:r>
              <a:rPr lang="de-CH" dirty="0"/>
              <a:t> 2010) </a:t>
            </a:r>
          </a:p>
          <a:p>
            <a:endParaRPr lang="de-CH" dirty="0"/>
          </a:p>
        </p:txBody>
      </p:sp>
    </p:spTree>
    <p:extLst>
      <p:ext uri="{BB962C8B-B14F-4D97-AF65-F5344CB8AC3E}">
        <p14:creationId xmlns:p14="http://schemas.microsoft.com/office/powerpoint/2010/main" val="6230510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Flow-Erleben in Abhängigkeit von Kompetenz und Anforderungen</a:t>
            </a:r>
            <a:endParaRPr lang="de-CH" dirty="0"/>
          </a:p>
        </p:txBody>
      </p:sp>
      <p:pic>
        <p:nvPicPr>
          <p:cNvPr id="4" name="Inhaltsplatzhalter 3" descr="E:\Flow Evelein.png"/>
          <p:cNvPicPr>
            <a:picLocks noGrp="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3616885" y="2868330"/>
            <a:ext cx="4181791" cy="3217160"/>
          </a:xfrm>
          <a:prstGeom prst="rect">
            <a:avLst/>
          </a:prstGeom>
          <a:noFill/>
          <a:ln>
            <a:noFill/>
          </a:ln>
        </p:spPr>
      </p:pic>
    </p:spTree>
    <p:extLst>
      <p:ext uri="{BB962C8B-B14F-4D97-AF65-F5344CB8AC3E}">
        <p14:creationId xmlns:p14="http://schemas.microsoft.com/office/powerpoint/2010/main" val="15129724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Bewerten </a:t>
            </a:r>
            <a:r>
              <a:rPr lang="de-CH" dirty="0" smtClean="0"/>
              <a:t>von Gestaltungsaufgaben</a:t>
            </a:r>
            <a:endParaRPr lang="de-CH" dirty="0"/>
          </a:p>
        </p:txBody>
      </p:sp>
      <p:sp>
        <p:nvSpPr>
          <p:cNvPr id="3" name="Inhaltsplatzhalter 2"/>
          <p:cNvSpPr>
            <a:spLocks noGrp="1"/>
          </p:cNvSpPr>
          <p:nvPr>
            <p:ph idx="1"/>
          </p:nvPr>
        </p:nvSpPr>
        <p:spPr/>
        <p:txBody>
          <a:bodyPr/>
          <a:lstStyle/>
          <a:p>
            <a:r>
              <a:rPr lang="de-CH" dirty="0" smtClean="0"/>
              <a:t>Ziele und Kriterien der Bewertung klar benennen</a:t>
            </a:r>
          </a:p>
          <a:p>
            <a:r>
              <a:rPr lang="de-CH" dirty="0" smtClean="0"/>
              <a:t>Welche Art der Leistungsbewertung nützt dem Lernen?</a:t>
            </a:r>
          </a:p>
          <a:p>
            <a:r>
              <a:rPr lang="de-CH" dirty="0" smtClean="0"/>
              <a:t>Dreischritt: Selbstauswertung </a:t>
            </a:r>
            <a:r>
              <a:rPr lang="mr-IN" dirty="0" smtClean="0"/>
              <a:t>–</a:t>
            </a:r>
            <a:r>
              <a:rPr lang="de-CH" dirty="0" smtClean="0"/>
              <a:t> Bewerten </a:t>
            </a:r>
            <a:r>
              <a:rPr lang="mr-IN" dirty="0" smtClean="0"/>
              <a:t>–</a:t>
            </a:r>
            <a:r>
              <a:rPr lang="de-CH" dirty="0" smtClean="0"/>
              <a:t> Zensur</a:t>
            </a:r>
          </a:p>
          <a:p>
            <a:r>
              <a:rPr lang="de-CH" dirty="0" smtClean="0"/>
              <a:t>3x P: Prozess </a:t>
            </a:r>
            <a:r>
              <a:rPr lang="mr-IN" dirty="0" smtClean="0"/>
              <a:t>–</a:t>
            </a:r>
            <a:r>
              <a:rPr lang="de-CH" dirty="0" smtClean="0"/>
              <a:t> Produkt </a:t>
            </a:r>
            <a:r>
              <a:rPr lang="mr-IN" dirty="0" smtClean="0"/>
              <a:t>–</a:t>
            </a:r>
            <a:r>
              <a:rPr lang="de-CH" dirty="0" smtClean="0"/>
              <a:t> Präsentation</a:t>
            </a:r>
          </a:p>
          <a:p>
            <a:r>
              <a:rPr lang="de-CH" dirty="0" smtClean="0"/>
              <a:t>Klare Trennung von formativer und </a:t>
            </a:r>
            <a:r>
              <a:rPr lang="de-CH" dirty="0" err="1" smtClean="0"/>
              <a:t>summativer</a:t>
            </a:r>
            <a:r>
              <a:rPr lang="de-CH" dirty="0" smtClean="0"/>
              <a:t> Beurteilung</a:t>
            </a:r>
            <a:endParaRPr lang="de-CH" dirty="0" smtClean="0"/>
          </a:p>
          <a:p>
            <a:r>
              <a:rPr lang="de-CH" dirty="0" smtClean="0"/>
              <a:t>Bewertet wird, was wichtig ist, nicht, was sich leicht bewerten lässt</a:t>
            </a:r>
          </a:p>
          <a:p>
            <a:r>
              <a:rPr lang="de-CH" dirty="0" smtClean="0"/>
              <a:t>„Schätze heben“ statt „Fehler suchen“</a:t>
            </a:r>
          </a:p>
          <a:p>
            <a:r>
              <a:rPr lang="de-CH" dirty="0" smtClean="0"/>
              <a:t>Machbarkeit + Zeitaufwand berücksichtigen</a:t>
            </a:r>
            <a:endParaRPr lang="de-CH" dirty="0"/>
          </a:p>
        </p:txBody>
      </p:sp>
    </p:spTree>
    <p:extLst>
      <p:ext uri="{BB962C8B-B14F-4D97-AF65-F5344CB8AC3E}">
        <p14:creationId xmlns:p14="http://schemas.microsoft.com/office/powerpoint/2010/main" val="1609064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Literaturhinweise</a:t>
            </a:r>
            <a:endParaRPr lang="de-DE" dirty="0"/>
          </a:p>
        </p:txBody>
      </p:sp>
      <p:sp>
        <p:nvSpPr>
          <p:cNvPr id="3" name="Inhaltsplatzhalter 2"/>
          <p:cNvSpPr>
            <a:spLocks noGrp="1"/>
          </p:cNvSpPr>
          <p:nvPr>
            <p:ph idx="1"/>
          </p:nvPr>
        </p:nvSpPr>
        <p:spPr/>
        <p:txBody>
          <a:bodyPr>
            <a:normAutofit fontScale="92500" lnSpcReduction="20000"/>
          </a:bodyPr>
          <a:lstStyle/>
          <a:p>
            <a:r>
              <a:rPr lang="de-DE" dirty="0"/>
              <a:t>Baumann, P., &amp; Brugger, H. (2012). </a:t>
            </a:r>
            <a:r>
              <a:rPr lang="de-DE" i="1" dirty="0"/>
              <a:t>10 x 10 Musikimpulse : für die Volksschule sowie für die musikalische Grundausbildung</a:t>
            </a:r>
            <a:r>
              <a:rPr lang="de-DE" dirty="0"/>
              <a:t> (4., durchgesehene Aufl., Bd. Band 14, Ed. 4). Zofingen: Erle.</a:t>
            </a:r>
          </a:p>
          <a:p>
            <a:r>
              <a:rPr lang="de-DE" dirty="0" err="1"/>
              <a:t>Evelein</a:t>
            </a:r>
            <a:r>
              <a:rPr lang="de-DE" dirty="0"/>
              <a:t>, F. (2015). </a:t>
            </a:r>
            <a:r>
              <a:rPr lang="de-DE" i="1" dirty="0"/>
              <a:t>Kooperative Lernmethoden im Musikunterricht : 188 Partner- und Gruppenaktivitäten für die Klassen 5 bis 12</a:t>
            </a:r>
            <a:r>
              <a:rPr lang="de-DE" dirty="0"/>
              <a:t>. Innsbruck: Helbling.</a:t>
            </a:r>
          </a:p>
          <a:p>
            <a:r>
              <a:rPr lang="de-DE" dirty="0" err="1"/>
              <a:t>Grohé</a:t>
            </a:r>
            <a:r>
              <a:rPr lang="de-DE" dirty="0"/>
              <a:t>, M., Junge, W., &amp; Müller, K. (2010). </a:t>
            </a:r>
            <a:r>
              <a:rPr lang="de-DE" i="1" dirty="0"/>
              <a:t>Musikspiele</a:t>
            </a:r>
            <a:r>
              <a:rPr lang="de-DE" dirty="0"/>
              <a:t>. Helbling.</a:t>
            </a:r>
          </a:p>
          <a:p>
            <a:r>
              <a:rPr lang="de-DE" dirty="0"/>
              <a:t>Stöger, C. (o. J.). Kreativität in der Musikpädagogik – eine Selbstverständlichkeit? </a:t>
            </a:r>
            <a:r>
              <a:rPr lang="de-DE" i="1" dirty="0" err="1"/>
              <a:t>mip</a:t>
            </a:r>
            <a:r>
              <a:rPr lang="de-DE" i="1" dirty="0"/>
              <a:t>-Journal</a:t>
            </a:r>
            <a:r>
              <a:rPr lang="de-DE" dirty="0"/>
              <a:t>, (21/2008), 6ff.</a:t>
            </a:r>
          </a:p>
          <a:p>
            <a:r>
              <a:rPr lang="de-DE" dirty="0" err="1"/>
              <a:t>Cslovjecsek</a:t>
            </a:r>
            <a:r>
              <a:rPr lang="de-DE" dirty="0"/>
              <a:t>, M., </a:t>
            </a:r>
            <a:r>
              <a:rPr lang="de-DE" dirty="0" err="1"/>
              <a:t>Noppeney</a:t>
            </a:r>
            <a:r>
              <a:rPr lang="de-DE" dirty="0"/>
              <a:t>, G., &amp; </a:t>
            </a:r>
            <a:r>
              <a:rPr lang="de-DE" dirty="0" err="1"/>
              <a:t>Imthurn</a:t>
            </a:r>
            <a:r>
              <a:rPr lang="de-DE" dirty="0"/>
              <a:t>, G. (2012). Lernaufgaben im Musikunterricht. In S. Keller (Hrsg.), </a:t>
            </a:r>
            <a:r>
              <a:rPr lang="de-DE" i="1" dirty="0"/>
              <a:t>Aufgabenkulturen : fachliche Lernprozesse herausfordern, begleiten, reflektieren</a:t>
            </a:r>
            <a:r>
              <a:rPr lang="de-DE" dirty="0"/>
              <a:t> (S. 157–167). Seelze: </a:t>
            </a:r>
            <a:r>
              <a:rPr lang="de-DE" dirty="0" err="1"/>
              <a:t>Kallmeyer</a:t>
            </a:r>
            <a:r>
              <a:rPr lang="de-DE" dirty="0"/>
              <a:t>.</a:t>
            </a:r>
          </a:p>
          <a:p>
            <a:endParaRPr lang="de-DE" dirty="0"/>
          </a:p>
        </p:txBody>
      </p:sp>
    </p:spTree>
    <p:extLst>
      <p:ext uri="{BB962C8B-B14F-4D97-AF65-F5344CB8AC3E}">
        <p14:creationId xmlns:p14="http://schemas.microsoft.com/office/powerpoint/2010/main" val="62812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Workshop-Übersicht</a:t>
            </a:r>
            <a:endParaRPr lang="de-CH" dirty="0"/>
          </a:p>
        </p:txBody>
      </p:sp>
      <p:sp>
        <p:nvSpPr>
          <p:cNvPr id="3" name="Inhaltsplatzhalter 2"/>
          <p:cNvSpPr>
            <a:spLocks noGrp="1"/>
          </p:cNvSpPr>
          <p:nvPr>
            <p:ph idx="1"/>
          </p:nvPr>
        </p:nvSpPr>
        <p:spPr/>
        <p:txBody>
          <a:bodyPr/>
          <a:lstStyle/>
          <a:p>
            <a:r>
              <a:rPr lang="de-CH" dirty="0" smtClean="0"/>
              <a:t>Warm-up: </a:t>
            </a:r>
            <a:r>
              <a:rPr lang="de-CH" dirty="0" err="1" smtClean="0"/>
              <a:t>Pum</a:t>
            </a:r>
            <a:r>
              <a:rPr lang="de-CH" dirty="0" smtClean="0"/>
              <a:t> </a:t>
            </a:r>
            <a:r>
              <a:rPr lang="de-CH" dirty="0" err="1" smtClean="0"/>
              <a:t>tschigge</a:t>
            </a:r>
            <a:r>
              <a:rPr lang="de-CH" dirty="0" smtClean="0"/>
              <a:t> </a:t>
            </a:r>
            <a:r>
              <a:rPr lang="de-CH" dirty="0" err="1" smtClean="0"/>
              <a:t>pum</a:t>
            </a:r>
            <a:endParaRPr lang="de-CH" dirty="0" smtClean="0"/>
          </a:p>
          <a:p>
            <a:r>
              <a:rPr lang="de-CH" dirty="0" smtClean="0"/>
              <a:t>Input: Kreative Prozesse im Musikunterricht (LP21)</a:t>
            </a:r>
          </a:p>
          <a:p>
            <a:r>
              <a:rPr lang="de-CH" dirty="0" smtClean="0"/>
              <a:t>Austausch: Praxisbeispiele</a:t>
            </a:r>
          </a:p>
          <a:p>
            <a:r>
              <a:rPr lang="de-CH" dirty="0" smtClean="0"/>
              <a:t>Beurteilungsmöglichkeiten kreativer Prozesse</a:t>
            </a:r>
          </a:p>
          <a:p>
            <a:r>
              <a:rPr lang="de-CH" dirty="0" smtClean="0"/>
              <a:t>Rückblick und Ausblick</a:t>
            </a:r>
          </a:p>
          <a:p>
            <a:endParaRPr lang="de-CH" dirty="0"/>
          </a:p>
        </p:txBody>
      </p:sp>
    </p:spTree>
    <p:extLst>
      <p:ext uri="{BB962C8B-B14F-4D97-AF65-F5344CB8AC3E}">
        <p14:creationId xmlns:p14="http://schemas.microsoft.com/office/powerpoint/2010/main" val="31728335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CH"/>
          </a:p>
        </p:txBody>
      </p:sp>
      <p:sp>
        <p:nvSpPr>
          <p:cNvPr id="3" name="Inhaltsplatzhalter 2"/>
          <p:cNvSpPr>
            <a:spLocks noGrp="1"/>
          </p:cNvSpPr>
          <p:nvPr>
            <p:ph idx="1"/>
          </p:nvPr>
        </p:nvSpPr>
        <p:spPr/>
        <p:txBody>
          <a:bodyPr>
            <a:normAutofit lnSpcReduction="10000"/>
          </a:bodyPr>
          <a:lstStyle/>
          <a:p>
            <a:r>
              <a:rPr lang="de-CH" dirty="0"/>
              <a:t>„Wenn es einen Wunsch gibt, der innerhalb der Gegenwartskultur die Grenzen des Verstehbaren sprengt, dann wäre es der, nicht kreativ sein zu wollen. Dies gilt für Individuen ebenso wie für Institutionen. Nicht kreativ sein zu </a:t>
            </a:r>
            <a:r>
              <a:rPr lang="de-CH" i="1" dirty="0"/>
              <a:t>können</a:t>
            </a:r>
            <a:r>
              <a:rPr lang="de-CH" dirty="0"/>
              <a:t> ist eine problematische, aber eventuell zu heilende und mit geduldigem Training zu überwindende Schwäche. Aber nicht kreativ sein zu </a:t>
            </a:r>
            <a:r>
              <a:rPr lang="de-CH" i="1" dirty="0"/>
              <a:t>wollen</a:t>
            </a:r>
            <a:r>
              <a:rPr lang="de-CH" dirty="0"/>
              <a:t>, kreative Potentiale ungenutzt zu lassen, gar nicht erst schöpferisch Neues aus sich hervorbringen oder zulassen zu wollen, erscheint als ein absurder Wunsch, so wie es zu anderen Zeiten die Absicht gewesen sein mag, nicht moralisch, nicht normal oder nicht autonom zu sein.“</a:t>
            </a:r>
          </a:p>
          <a:p>
            <a:pPr marL="0" indent="0">
              <a:buNone/>
            </a:pPr>
            <a:r>
              <a:rPr lang="de-CH" dirty="0" err="1"/>
              <a:t>Reckwitz</a:t>
            </a:r>
            <a:r>
              <a:rPr lang="de-CH" dirty="0"/>
              <a:t> 2013</a:t>
            </a:r>
          </a:p>
          <a:p>
            <a:endParaRPr lang="de-CH" dirty="0"/>
          </a:p>
        </p:txBody>
      </p:sp>
    </p:spTree>
    <p:extLst>
      <p:ext uri="{BB962C8B-B14F-4D97-AF65-F5344CB8AC3E}">
        <p14:creationId xmlns:p14="http://schemas.microsoft.com/office/powerpoint/2010/main" val="17920397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Definitionen von «Kreativität»</a:t>
            </a:r>
            <a:endParaRPr lang="de-CH" dirty="0"/>
          </a:p>
        </p:txBody>
      </p:sp>
      <p:sp>
        <p:nvSpPr>
          <p:cNvPr id="3" name="Inhaltsplatzhalter 2"/>
          <p:cNvSpPr>
            <a:spLocks noGrp="1"/>
          </p:cNvSpPr>
          <p:nvPr>
            <p:ph idx="1"/>
          </p:nvPr>
        </p:nvSpPr>
        <p:spPr/>
        <p:txBody>
          <a:bodyPr>
            <a:normAutofit/>
          </a:bodyPr>
          <a:lstStyle/>
          <a:p>
            <a:r>
              <a:rPr lang="de-CH" dirty="0" smtClean="0"/>
              <a:t>Fähigkeit zu originellen</a:t>
            </a:r>
            <a:r>
              <a:rPr lang="de-CH" dirty="0"/>
              <a:t>, produktiven Leistungen </a:t>
            </a:r>
            <a:endParaRPr lang="de-CH" dirty="0" smtClean="0"/>
          </a:p>
          <a:p>
            <a:r>
              <a:rPr lang="de-CH" dirty="0" smtClean="0"/>
              <a:t>Neuheit </a:t>
            </a:r>
          </a:p>
          <a:p>
            <a:r>
              <a:rPr lang="de-CH" dirty="0" smtClean="0"/>
              <a:t>dichter Ideenfluss</a:t>
            </a:r>
          </a:p>
          <a:p>
            <a:r>
              <a:rPr lang="de-CH" dirty="0" smtClean="0"/>
              <a:t>ästhetische </a:t>
            </a:r>
            <a:r>
              <a:rPr lang="de-CH" dirty="0"/>
              <a:t>Problemfindungs- und </a:t>
            </a:r>
            <a:r>
              <a:rPr lang="de-CH" dirty="0" smtClean="0"/>
              <a:t>Problemlösungskompetenz</a:t>
            </a:r>
          </a:p>
          <a:p>
            <a:r>
              <a:rPr lang="de-CH" dirty="0" smtClean="0"/>
              <a:t>Assoziationsreichtum</a:t>
            </a:r>
          </a:p>
          <a:p>
            <a:r>
              <a:rPr lang="de-CH" dirty="0" smtClean="0"/>
              <a:t>Flexibilität</a:t>
            </a:r>
          </a:p>
          <a:p>
            <a:r>
              <a:rPr lang="de-CH" dirty="0" smtClean="0"/>
              <a:t>Fähigkeit </a:t>
            </a:r>
            <a:r>
              <a:rPr lang="de-CH" dirty="0"/>
              <a:t>zur </a:t>
            </a:r>
            <a:r>
              <a:rPr lang="de-CH" dirty="0" smtClean="0"/>
              <a:t>Umgestaltung</a:t>
            </a:r>
          </a:p>
          <a:p>
            <a:r>
              <a:rPr lang="de-CH" dirty="0" smtClean="0"/>
              <a:t>Frage der Nützlichkeit des Produkts</a:t>
            </a:r>
          </a:p>
          <a:p>
            <a:endParaRPr lang="de-CH" dirty="0"/>
          </a:p>
        </p:txBody>
      </p:sp>
    </p:spTree>
    <p:extLst>
      <p:ext uri="{BB962C8B-B14F-4D97-AF65-F5344CB8AC3E}">
        <p14:creationId xmlns:p14="http://schemas.microsoft.com/office/powerpoint/2010/main" val="13496489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Vier Phasen eines kreativen Prozesses</a:t>
            </a:r>
            <a:endParaRPr lang="de-CH" dirty="0"/>
          </a:p>
        </p:txBody>
      </p:sp>
      <p:sp>
        <p:nvSpPr>
          <p:cNvPr id="3" name="Inhaltsplatzhalter 2"/>
          <p:cNvSpPr>
            <a:spLocks noGrp="1"/>
          </p:cNvSpPr>
          <p:nvPr>
            <p:ph idx="1"/>
          </p:nvPr>
        </p:nvSpPr>
        <p:spPr/>
        <p:txBody>
          <a:bodyPr/>
          <a:lstStyle/>
          <a:p>
            <a:pPr marL="514350" indent="-514350">
              <a:buFont typeface="+mj-lt"/>
              <a:buAutoNum type="arabicPeriod"/>
            </a:pPr>
            <a:r>
              <a:rPr lang="de-DE" dirty="0" smtClean="0"/>
              <a:t>Präparationsphase: ist </a:t>
            </a:r>
            <a:r>
              <a:rPr lang="de-DE" dirty="0"/>
              <a:t>gekennzeichnet durch vorbereitende Tätigkeiten und die Identifikation und Definition des </a:t>
            </a:r>
            <a:r>
              <a:rPr lang="de-DE" dirty="0" smtClean="0"/>
              <a:t>Problems</a:t>
            </a:r>
          </a:p>
          <a:p>
            <a:pPr marL="514350" indent="-514350">
              <a:buFont typeface="+mj-lt"/>
              <a:buAutoNum type="arabicPeriod"/>
            </a:pPr>
            <a:r>
              <a:rPr lang="de-DE" dirty="0" smtClean="0"/>
              <a:t>Inkubationsphase: Weiterverarbeitung </a:t>
            </a:r>
            <a:r>
              <a:rPr lang="de-DE" dirty="0"/>
              <a:t>auf </a:t>
            </a:r>
            <a:r>
              <a:rPr lang="de-DE" dirty="0" smtClean="0"/>
              <a:t>Grundlage erster Einsichten (bewusst oder unbewusst)</a:t>
            </a:r>
          </a:p>
          <a:p>
            <a:pPr marL="514350" indent="-514350">
              <a:buFont typeface="+mj-lt"/>
              <a:buAutoNum type="arabicPeriod"/>
            </a:pPr>
            <a:r>
              <a:rPr lang="de-DE" dirty="0" smtClean="0"/>
              <a:t>Illuminationsphase: eigentliche </a:t>
            </a:r>
            <a:r>
              <a:rPr lang="de-DE" dirty="0"/>
              <a:t>Ideen- bzw. </a:t>
            </a:r>
            <a:r>
              <a:rPr lang="de-DE" dirty="0" smtClean="0"/>
              <a:t>Erkenntnisfindung</a:t>
            </a:r>
          </a:p>
          <a:p>
            <a:pPr marL="514350" indent="-514350">
              <a:buFont typeface="+mj-lt"/>
              <a:buAutoNum type="arabicPeriod"/>
            </a:pPr>
            <a:r>
              <a:rPr lang="de-DE" dirty="0" smtClean="0"/>
              <a:t>Verifikationsphase: Ausarbeitung der Erkenntnisse und Ideen </a:t>
            </a:r>
            <a:r>
              <a:rPr lang="de-DE" dirty="0"/>
              <a:t>und </a:t>
            </a:r>
            <a:r>
              <a:rPr lang="de-DE" dirty="0" smtClean="0"/>
              <a:t>Qualitätsprüfung. </a:t>
            </a:r>
            <a:endParaRPr lang="de-CH" dirty="0"/>
          </a:p>
          <a:p>
            <a:endParaRPr lang="de-CH" dirty="0"/>
          </a:p>
        </p:txBody>
      </p:sp>
    </p:spTree>
    <p:extLst>
      <p:ext uri="{BB962C8B-B14F-4D97-AF65-F5344CB8AC3E}">
        <p14:creationId xmlns:p14="http://schemas.microsoft.com/office/powerpoint/2010/main" val="6293651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Kindliche Kreativität</a:t>
            </a:r>
            <a:endParaRPr lang="de-CH" dirty="0"/>
          </a:p>
        </p:txBody>
      </p:sp>
      <p:sp>
        <p:nvSpPr>
          <p:cNvPr id="3" name="Inhaltsplatzhalter 2"/>
          <p:cNvSpPr>
            <a:spLocks noGrp="1"/>
          </p:cNvSpPr>
          <p:nvPr>
            <p:ph idx="1"/>
          </p:nvPr>
        </p:nvSpPr>
        <p:spPr/>
        <p:txBody>
          <a:bodyPr/>
          <a:lstStyle/>
          <a:p>
            <a:pPr marL="0" indent="0">
              <a:buNone/>
            </a:pPr>
            <a:r>
              <a:rPr lang="de-CH" dirty="0"/>
              <a:t>„</a:t>
            </a:r>
            <a:r>
              <a:rPr lang="de-CH" dirty="0" smtClean="0"/>
              <a:t>Sie [Kreativität] </a:t>
            </a:r>
            <a:r>
              <a:rPr lang="de-CH" dirty="0"/>
              <a:t>ist wie Bildung nicht etwas, das man wie ein Objekt besitzt, sondern das sich entwickelt und verändert und immer wieder neue Formen </a:t>
            </a:r>
            <a:r>
              <a:rPr lang="de-CH" dirty="0" smtClean="0"/>
              <a:t>annimmt</a:t>
            </a:r>
            <a:r>
              <a:rPr lang="de-CH" dirty="0"/>
              <a:t>.“ (Stöger 2008: 8</a:t>
            </a:r>
            <a:r>
              <a:rPr lang="de-CH" dirty="0" smtClean="0"/>
              <a:t>)</a:t>
            </a:r>
          </a:p>
          <a:p>
            <a:pPr marL="0" indent="0">
              <a:buNone/>
            </a:pPr>
            <a:endParaRPr lang="de-CH" dirty="0"/>
          </a:p>
          <a:p>
            <a:pPr marL="0" indent="0">
              <a:buNone/>
            </a:pPr>
            <a:r>
              <a:rPr lang="de-CH" dirty="0" smtClean="0"/>
              <a:t>Teilkomponenten der Kreativität entwickeln sich in unterschiedlichen Phasen der Kindheit unterschiedlich intensiv. </a:t>
            </a:r>
            <a:endParaRPr lang="de-CH" dirty="0"/>
          </a:p>
        </p:txBody>
      </p:sp>
    </p:spTree>
    <p:extLst>
      <p:ext uri="{BB962C8B-B14F-4D97-AF65-F5344CB8AC3E}">
        <p14:creationId xmlns:p14="http://schemas.microsoft.com/office/powerpoint/2010/main" val="30773034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Phasen der kindlichen Kreativität nach Stöger</a:t>
            </a:r>
            <a:endParaRPr lang="de-CH" dirty="0"/>
          </a:p>
        </p:txBody>
      </p:sp>
      <p:sp>
        <p:nvSpPr>
          <p:cNvPr id="3" name="Inhaltsplatzhalter 2"/>
          <p:cNvSpPr>
            <a:spLocks noGrp="1"/>
          </p:cNvSpPr>
          <p:nvPr>
            <p:ph idx="1"/>
          </p:nvPr>
        </p:nvSpPr>
        <p:spPr/>
        <p:txBody>
          <a:bodyPr>
            <a:normAutofit fontScale="92500"/>
          </a:bodyPr>
          <a:lstStyle/>
          <a:p>
            <a:r>
              <a:rPr lang="de-CH" dirty="0" smtClean="0"/>
              <a:t>Präkonventionelle Phase: bis ca. 4 Jahre</a:t>
            </a:r>
          </a:p>
          <a:p>
            <a:pPr lvl="1"/>
            <a:r>
              <a:rPr lang="de-CH" dirty="0" smtClean="0"/>
              <a:t>Kennenlernen der körpereigenen Klangerzeugungsmöglichkeiten</a:t>
            </a:r>
          </a:p>
          <a:p>
            <a:pPr lvl="1"/>
            <a:r>
              <a:rPr lang="de-CH" dirty="0"/>
              <a:t>Spontan und emotional </a:t>
            </a:r>
            <a:r>
              <a:rPr lang="de-CH" dirty="0" smtClean="0"/>
              <a:t>involviert, Prozessorientierung</a:t>
            </a:r>
          </a:p>
          <a:p>
            <a:r>
              <a:rPr lang="de-CH" dirty="0" smtClean="0"/>
              <a:t>Konventionelle Phase: von 4 Jahren bis ca. 9 Jahre</a:t>
            </a:r>
          </a:p>
          <a:p>
            <a:pPr lvl="1"/>
            <a:r>
              <a:rPr lang="de-CH" dirty="0" smtClean="0"/>
              <a:t>Anwenden von Regeln, Anpassen an Gleichaltrige, Rezipieren von künstlerischen Produkten, Musikalischer Ausdruck nähert sich durch Imitationslernen Vorbildern an</a:t>
            </a:r>
          </a:p>
          <a:p>
            <a:r>
              <a:rPr lang="de-CH" dirty="0" smtClean="0"/>
              <a:t>Postkonventionelle Phase: ca. 10-15 Jahre</a:t>
            </a:r>
          </a:p>
          <a:p>
            <a:pPr lvl="1"/>
            <a:r>
              <a:rPr lang="de-CH" dirty="0" smtClean="0"/>
              <a:t>Mit gelernten Regeln wird experimentiert, </a:t>
            </a:r>
            <a:r>
              <a:rPr lang="de-CH" dirty="0"/>
              <a:t>E</a:t>
            </a:r>
            <a:r>
              <a:rPr lang="de-CH" dirty="0" smtClean="0"/>
              <a:t>ntwicklung eines persönlichen Stils</a:t>
            </a:r>
          </a:p>
          <a:p>
            <a:r>
              <a:rPr lang="de-CH" dirty="0" smtClean="0"/>
              <a:t>Ab 15 Jahren</a:t>
            </a:r>
          </a:p>
          <a:p>
            <a:pPr lvl="1"/>
            <a:r>
              <a:rPr lang="de-CH" dirty="0" smtClean="0"/>
              <a:t>Reflexion der künstlerischen Erfahrungen, Bewusstsein für Wertkriterien kann zu reifen künstlerischen Produkten führen</a:t>
            </a:r>
          </a:p>
          <a:p>
            <a:endParaRPr lang="de-CH" dirty="0"/>
          </a:p>
        </p:txBody>
      </p:sp>
    </p:spTree>
    <p:extLst>
      <p:ext uri="{BB962C8B-B14F-4D97-AF65-F5344CB8AC3E}">
        <p14:creationId xmlns:p14="http://schemas.microsoft.com/office/powerpoint/2010/main" val="20225888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Stellenwert von Kreativität im LP21</a:t>
            </a:r>
            <a:endParaRPr lang="de-CH" dirty="0"/>
          </a:p>
        </p:txBody>
      </p:sp>
      <p:sp>
        <p:nvSpPr>
          <p:cNvPr id="3" name="Inhaltsplatzhalter 2"/>
          <p:cNvSpPr>
            <a:spLocks noGrp="1"/>
          </p:cNvSpPr>
          <p:nvPr>
            <p:ph idx="1"/>
          </p:nvPr>
        </p:nvSpPr>
        <p:spPr/>
        <p:txBody>
          <a:bodyPr/>
          <a:lstStyle/>
          <a:p>
            <a:pPr marL="0" indent="0">
              <a:buNone/>
            </a:pPr>
            <a:r>
              <a:rPr lang="de-CH" dirty="0" smtClean="0"/>
              <a:t>«Übergeordnetes Ziel ist eine musikalische  Grundbildung, ausgerichtet auf die Förderung von Kreativität, performativen Fertigkeiten und ästhetischem Sinn sowie auf die Vermittlung von Kenntnissen in Kunst und Kultur.» (Abschnitt: Bedeutung und Zielsetzungen)</a:t>
            </a:r>
          </a:p>
        </p:txBody>
      </p:sp>
    </p:spTree>
    <p:extLst>
      <p:ext uri="{BB962C8B-B14F-4D97-AF65-F5344CB8AC3E}">
        <p14:creationId xmlns:p14="http://schemas.microsoft.com/office/powerpoint/2010/main" val="1261160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Stellenwert von Kreativität im LP21</a:t>
            </a:r>
            <a:endParaRPr lang="de-CH" dirty="0"/>
          </a:p>
        </p:txBody>
      </p:sp>
      <p:sp>
        <p:nvSpPr>
          <p:cNvPr id="3" name="Inhaltsplatzhalter 2"/>
          <p:cNvSpPr>
            <a:spLocks noGrp="1"/>
          </p:cNvSpPr>
          <p:nvPr>
            <p:ph idx="1"/>
          </p:nvPr>
        </p:nvSpPr>
        <p:spPr/>
        <p:txBody>
          <a:bodyPr/>
          <a:lstStyle/>
          <a:p>
            <a:pPr marL="0" indent="0">
              <a:buNone/>
            </a:pPr>
            <a:r>
              <a:rPr lang="de-CH" dirty="0" smtClean="0"/>
              <a:t>«Kinder und Jugendliche erfahren in eigengestalterischen Prozessen wesentliche Merkmale und Zusammenhänge von Musik. Alle Schülerinnen und Schüler können, auf jeder Stufe und auch ohne Vorkenntnisse, musikalisch gestalten. Der Entwicklung von Selbstausdruck und Kreativität wird dabei grosse Bedeutung zugemessen.» (Didaktische Grundsätze, Eigengestalterische Prozesse)</a:t>
            </a:r>
          </a:p>
          <a:p>
            <a:endParaRPr lang="de-CH" dirty="0"/>
          </a:p>
        </p:txBody>
      </p:sp>
    </p:spTree>
    <p:extLst>
      <p:ext uri="{BB962C8B-B14F-4D97-AF65-F5344CB8AC3E}">
        <p14:creationId xmlns:p14="http://schemas.microsoft.com/office/powerpoint/2010/main" val="1059306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1150</Words>
  <Application>Microsoft Macintosh PowerPoint</Application>
  <PresentationFormat>Breitbild</PresentationFormat>
  <Paragraphs>134</Paragraphs>
  <Slides>18</Slides>
  <Notes>17</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18</vt:i4>
      </vt:variant>
    </vt:vector>
  </HeadingPairs>
  <TitlesOfParts>
    <vt:vector size="23" baseType="lpstr">
      <vt:lpstr>Calibri</vt:lpstr>
      <vt:lpstr>Calibri Light</vt:lpstr>
      <vt:lpstr>Mangal</vt:lpstr>
      <vt:lpstr>Arial</vt:lpstr>
      <vt:lpstr>Office</vt:lpstr>
      <vt:lpstr>Workshop 2 Gestaltungsprozesse  </vt:lpstr>
      <vt:lpstr>Workshop-Übersicht</vt:lpstr>
      <vt:lpstr>PowerPoint-Präsentation</vt:lpstr>
      <vt:lpstr>Definitionen von «Kreativität»</vt:lpstr>
      <vt:lpstr>Vier Phasen eines kreativen Prozesses</vt:lpstr>
      <vt:lpstr>Kindliche Kreativität</vt:lpstr>
      <vt:lpstr>Phasen der kindlichen Kreativität nach Stöger</vt:lpstr>
      <vt:lpstr>Stellenwert von Kreativität im LP21</vt:lpstr>
      <vt:lpstr>Stellenwert von Kreativität im LP21</vt:lpstr>
      <vt:lpstr>Stellenwert von Kreativität im LP21</vt:lpstr>
      <vt:lpstr> Bereiche musikalischer Kreativität nach LP21</vt:lpstr>
      <vt:lpstr>Kreative Prozesse im Musikunterricht</vt:lpstr>
      <vt:lpstr>Gestaltungsprozesse initiieren und begleiten</vt:lpstr>
      <vt:lpstr>Bedeutung der Aufgabenstellung</vt:lpstr>
      <vt:lpstr>Flow</vt:lpstr>
      <vt:lpstr>Flow-Erleben in Abhängigkeit von Kompetenz und Anforderungen</vt:lpstr>
      <vt:lpstr>Bewerten von Gestaltungsaufgaben</vt:lpstr>
      <vt:lpstr>Literaturhinweise</vt:lpstr>
    </vt:vector>
  </TitlesOfParts>
  <Company>Fachhochschule Nordwestschweiz</Company>
  <LinksUpToDate>false</LinksUpToDate>
  <SharedDoc>false</SharedDoc>
  <HyperlinksChanged>false</HyperlinksChanged>
  <AppVersion>15.0035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Noppeney Gabriele</dc:creator>
  <cp:lastModifiedBy>Microsoft Office-Anwender</cp:lastModifiedBy>
  <cp:revision>26</cp:revision>
  <dcterms:created xsi:type="dcterms:W3CDTF">2017-12-01T09:53:35Z</dcterms:created>
  <dcterms:modified xsi:type="dcterms:W3CDTF">2017-12-12T06:20:33Z</dcterms:modified>
</cp:coreProperties>
</file>